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67" r:id="rId2"/>
    <p:sldId id="258" r:id="rId3"/>
    <p:sldId id="259" r:id="rId4"/>
    <p:sldId id="260" r:id="rId5"/>
    <p:sldId id="262" r:id="rId6"/>
    <p:sldId id="263" r:id="rId7"/>
    <p:sldId id="264" r:id="rId8"/>
    <p:sldId id="26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5064" autoAdjust="0"/>
  </p:normalViewPr>
  <p:slideViewPr>
    <p:cSldViewPr snapToGrid="0">
      <p:cViewPr varScale="1">
        <p:scale>
          <a:sx n="64" d="100"/>
          <a:sy n="64" d="100"/>
        </p:scale>
        <p:origin x="858"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68088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207849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3211034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33D13E-5347-4235-A5DE-B834BBDFB234}"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2127052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33D13E-5347-4235-A5DE-B834BBDFB234}"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1856448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33D13E-5347-4235-A5DE-B834BBDFB234}"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186637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33D13E-5347-4235-A5DE-B834BBDFB234}"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3211277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33D13E-5347-4235-A5DE-B834BBDFB234}"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2481553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33D13E-5347-4235-A5DE-B834BBDFB234}"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1183013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201944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32718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3156114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43634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3263374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2436826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33D13E-5347-4235-A5DE-B834BBDFB23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A7E3CDF-AF1D-454F-BC0E-B2868DA7FDF0}" type="slidenum">
              <a:rPr lang="en-IN" smtClean="0"/>
              <a:t>‹#›</a:t>
            </a:fld>
            <a:endParaRPr lang="en-IN"/>
          </a:p>
        </p:txBody>
      </p:sp>
    </p:spTree>
    <p:extLst>
      <p:ext uri="{BB962C8B-B14F-4D97-AF65-F5344CB8AC3E}">
        <p14:creationId xmlns:p14="http://schemas.microsoft.com/office/powerpoint/2010/main" val="1871948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33D13E-5347-4235-A5DE-B834BBDFB234}" type="datetimeFigureOut">
              <a:rPr lang="en-IN" smtClean="0"/>
              <a:t>20-07-2022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A7E3CDF-AF1D-454F-BC0E-B2868DA7FDF0}" type="slidenum">
              <a:rPr lang="en-IN" smtClean="0"/>
              <a:t>‹#›</a:t>
            </a:fld>
            <a:endParaRPr lang="en-IN"/>
          </a:p>
        </p:txBody>
      </p:sp>
    </p:spTree>
    <p:extLst>
      <p:ext uri="{BB962C8B-B14F-4D97-AF65-F5344CB8AC3E}">
        <p14:creationId xmlns:p14="http://schemas.microsoft.com/office/powerpoint/2010/main" val="110652708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BB89D-7ECB-2419-EB0E-8539184C812C}"/>
              </a:ext>
            </a:extLst>
          </p:cNvPr>
          <p:cNvSpPr>
            <a:spLocks noGrp="1"/>
          </p:cNvSpPr>
          <p:nvPr>
            <p:ph type="title"/>
          </p:nvPr>
        </p:nvSpPr>
        <p:spPr>
          <a:xfrm>
            <a:off x="838200" y="336990"/>
            <a:ext cx="10515600" cy="1325563"/>
          </a:xfrm>
        </p:spPr>
        <p:txBody>
          <a:bodyPr/>
          <a:lstStyle/>
          <a:p>
            <a:pPr algn="just"/>
            <a:r>
              <a:rPr lang="en-US" dirty="0"/>
              <a:t>                                   NDMA  </a:t>
            </a:r>
            <a:endParaRPr lang="en-IN" dirty="0"/>
          </a:p>
        </p:txBody>
      </p:sp>
      <p:sp>
        <p:nvSpPr>
          <p:cNvPr id="3" name="Content Placeholder 2">
            <a:extLst>
              <a:ext uri="{FF2B5EF4-FFF2-40B4-BE49-F238E27FC236}">
                <a16:creationId xmlns:a16="http://schemas.microsoft.com/office/drawing/2014/main" id="{1C5A646D-B758-E59F-5B83-33E81966C233}"/>
              </a:ext>
            </a:extLst>
          </p:cNvPr>
          <p:cNvSpPr>
            <a:spLocks noGrp="1"/>
          </p:cNvSpPr>
          <p:nvPr>
            <p:ph idx="1"/>
          </p:nvPr>
        </p:nvSpPr>
        <p:spPr>
          <a:xfrm>
            <a:off x="1193800" y="1523561"/>
            <a:ext cx="10515600" cy="4351338"/>
          </a:xfrm>
        </p:spPr>
        <p:txBody>
          <a:bodyPr/>
          <a:lstStyle/>
          <a:p>
            <a:r>
              <a:rPr lang="en-US" b="1" dirty="0"/>
              <a:t>NATIONAL DISASTER MANAGEMENT AUTHORITY</a:t>
            </a:r>
            <a:endParaRPr lang="en-IN" b="1" dirty="0"/>
          </a:p>
        </p:txBody>
      </p:sp>
    </p:spTree>
    <p:extLst>
      <p:ext uri="{BB962C8B-B14F-4D97-AF65-F5344CB8AC3E}">
        <p14:creationId xmlns:p14="http://schemas.microsoft.com/office/powerpoint/2010/main" val="1746116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EAD6AB-80A0-8EAB-4D2F-158171106795}"/>
              </a:ext>
            </a:extLst>
          </p:cNvPr>
          <p:cNvSpPr txBox="1"/>
          <p:nvPr/>
        </p:nvSpPr>
        <p:spPr>
          <a:xfrm>
            <a:off x="1125415" y="180474"/>
            <a:ext cx="8993143" cy="6370975"/>
          </a:xfrm>
          <a:prstGeom prst="rect">
            <a:avLst/>
          </a:prstGeom>
          <a:noFill/>
        </p:spPr>
        <p:txBody>
          <a:bodyPr wrap="square">
            <a:spAutoFit/>
          </a:bodyPr>
          <a:lstStyle/>
          <a:p>
            <a:pPr algn="l">
              <a:buFont typeface="+mj-lt"/>
              <a:buAutoNum type="arabicPeriod"/>
            </a:pPr>
            <a:r>
              <a:rPr lang="en-US" sz="2400" b="1" i="0" dirty="0">
                <a:solidFill>
                  <a:srgbClr val="999999"/>
                </a:solidFill>
                <a:effectLst/>
                <a:latin typeface="fira sans" panose="020B0604020202020204" pitchFamily="34" charset="0"/>
              </a:rPr>
              <a:t>What is the role of the NDMA?</a:t>
            </a:r>
            <a:endParaRPr lang="en-US" sz="2400" b="0" i="0" dirty="0">
              <a:solidFill>
                <a:srgbClr val="999999"/>
              </a:solidFill>
              <a:effectLst/>
              <a:latin typeface="fira sans" panose="020B0604020202020204" pitchFamily="34" charset="0"/>
            </a:endParaRPr>
          </a:p>
          <a:p>
            <a:pPr algn="l">
              <a:buFont typeface="+mj-lt"/>
              <a:buAutoNum type="arabicPeriod"/>
            </a:pPr>
            <a:r>
              <a:rPr lang="en-US" sz="2400" b="0" i="0" dirty="0">
                <a:solidFill>
                  <a:srgbClr val="999999"/>
                </a:solidFill>
                <a:effectLst/>
                <a:latin typeface="fira sans" panose="020B0604020202020204" pitchFamily="34" charset="0"/>
              </a:rPr>
              <a:t>It is the responsibility of the NDMA, the Act states, to lay down policies, plans and guidelines to ensure a timely and effective response to disasters.</a:t>
            </a:r>
          </a:p>
          <a:p>
            <a:pPr algn="l"/>
            <a:endParaRPr lang="en-US" sz="2400" dirty="0">
              <a:solidFill>
                <a:srgbClr val="999999"/>
              </a:solidFill>
              <a:latin typeface="fira sans" panose="020B0604020202020204" pitchFamily="34" charset="0"/>
            </a:endParaRPr>
          </a:p>
          <a:p>
            <a:pPr algn="l"/>
            <a:r>
              <a:rPr lang="en-US" sz="2400" b="0" i="0" dirty="0">
                <a:solidFill>
                  <a:srgbClr val="999999"/>
                </a:solidFill>
                <a:effectLst/>
                <a:latin typeface="fira sans" panose="020B0604020202020204" pitchFamily="34" charset="0"/>
              </a:rPr>
              <a:t>Chaired by the prime minister of India, it shall formulate policies on disaster management; approve a National Plan; approve plans prepared by the ministries and departments of the government of India in accordance with the National Plan.</a:t>
            </a:r>
          </a:p>
          <a:p>
            <a:pPr algn="l"/>
            <a:endParaRPr lang="en-US" sz="2400" b="0" i="0" dirty="0">
              <a:solidFill>
                <a:srgbClr val="999999"/>
              </a:solidFill>
              <a:effectLst/>
              <a:latin typeface="fira sans" panose="020B0604020202020204" pitchFamily="34" charset="0"/>
            </a:endParaRPr>
          </a:p>
          <a:p>
            <a:pPr algn="l"/>
            <a:r>
              <a:rPr lang="en-US" sz="2400" b="0" i="0" dirty="0">
                <a:solidFill>
                  <a:srgbClr val="999999"/>
                </a:solidFill>
                <a:effectLst/>
                <a:latin typeface="fira sans" panose="020B0604020202020204" pitchFamily="34" charset="0"/>
              </a:rPr>
              <a:t> IT lay down guidelines for the same; coordinate the enforcement and implementation of the policy and plan for disaster management; recommend provision of funds for mitigation; provide support to countries affected by major disasters as may be determined by the central government; and outline broad policies for the functioning of the National Institute of Disaster Management.</a:t>
            </a:r>
          </a:p>
        </p:txBody>
      </p:sp>
    </p:spTree>
    <p:extLst>
      <p:ext uri="{BB962C8B-B14F-4D97-AF65-F5344CB8AC3E}">
        <p14:creationId xmlns:p14="http://schemas.microsoft.com/office/powerpoint/2010/main" val="1760751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A4F210-36F5-A857-3830-3D61C3C451D2}"/>
              </a:ext>
            </a:extLst>
          </p:cNvPr>
          <p:cNvSpPr txBox="1"/>
          <p:nvPr/>
        </p:nvSpPr>
        <p:spPr>
          <a:xfrm>
            <a:off x="1058779" y="421105"/>
            <a:ext cx="8089793" cy="4708981"/>
          </a:xfrm>
          <a:prstGeom prst="rect">
            <a:avLst/>
          </a:prstGeom>
          <a:noFill/>
        </p:spPr>
        <p:txBody>
          <a:bodyPr wrap="square">
            <a:spAutoFit/>
          </a:bodyPr>
          <a:lstStyle/>
          <a:p>
            <a:pPr algn="l">
              <a:buFont typeface="+mj-lt"/>
              <a:buAutoNum type="arabicPeriod"/>
            </a:pPr>
            <a:r>
              <a:rPr lang="en-US" sz="2000" b="1" i="0" dirty="0">
                <a:solidFill>
                  <a:srgbClr val="999999"/>
                </a:solidFill>
                <a:effectLst/>
                <a:latin typeface="fira sans" panose="020B0503050000020004" pitchFamily="34" charset="0"/>
              </a:rPr>
              <a:t>What is a ‘National Plan’?</a:t>
            </a:r>
            <a:endParaRPr lang="en-US" sz="2000" b="0" i="0" dirty="0">
              <a:solidFill>
                <a:srgbClr val="999999"/>
              </a:solidFill>
              <a:effectLst/>
              <a:latin typeface="fira sans" panose="020B0503050000020004" pitchFamily="34" charset="0"/>
            </a:endParaRPr>
          </a:p>
          <a:p>
            <a:pPr algn="l">
              <a:buFont typeface="+mj-lt"/>
              <a:buAutoNum type="arabicPeriod"/>
            </a:pPr>
            <a:r>
              <a:rPr lang="en-US" sz="2000" b="0" i="0" dirty="0">
                <a:solidFill>
                  <a:srgbClr val="999999"/>
                </a:solidFill>
                <a:effectLst/>
                <a:latin typeface="fira sans" panose="020B0503050000020004" pitchFamily="34" charset="0"/>
              </a:rPr>
              <a:t>The central government shall – under </a:t>
            </a:r>
            <a:r>
              <a:rPr lang="en-US" sz="2000" dirty="0">
                <a:solidFill>
                  <a:srgbClr val="999999"/>
                </a:solidFill>
                <a:latin typeface="fira sans" panose="020B0503050000020004" pitchFamily="34" charset="0"/>
              </a:rPr>
              <a:t> DISASTER MANAGEMENT</a:t>
            </a:r>
            <a:r>
              <a:rPr lang="en-US" sz="2000" b="0" i="0" dirty="0">
                <a:solidFill>
                  <a:srgbClr val="999999"/>
                </a:solidFill>
                <a:effectLst/>
                <a:latin typeface="fira sans" panose="020B0503050000020004" pitchFamily="34" charset="0"/>
              </a:rPr>
              <a:t> Act – constitute a National Executive Committee (NEC) to assist the NDMA in performing the functions listed by this Act.</a:t>
            </a:r>
          </a:p>
          <a:p>
            <a:pPr algn="l">
              <a:buFont typeface="+mj-lt"/>
              <a:buAutoNum type="arabicPeriod"/>
            </a:pPr>
            <a:endParaRPr lang="en-US" sz="2000" b="0" i="0" dirty="0">
              <a:solidFill>
                <a:srgbClr val="999999"/>
              </a:solidFill>
              <a:effectLst/>
              <a:latin typeface="fira sans" panose="020B0503050000020004" pitchFamily="34" charset="0"/>
            </a:endParaRPr>
          </a:p>
          <a:p>
            <a:pPr algn="l">
              <a:buFont typeface="+mj-lt"/>
              <a:buAutoNum type="arabicPeriod"/>
            </a:pPr>
            <a:r>
              <a:rPr lang="en-US" sz="2000" b="0" i="0" dirty="0">
                <a:solidFill>
                  <a:srgbClr val="999999"/>
                </a:solidFill>
                <a:effectLst/>
                <a:latin typeface="fira sans" panose="020B0503050000020004" pitchFamily="34" charset="0"/>
              </a:rPr>
              <a:t> The NEC shall draw up a plan for disaster management for the whole of India, called the ‘National Plan’, in consultation with state governments and expert bodies or </a:t>
            </a:r>
            <a:r>
              <a:rPr lang="en-US" sz="2000" dirty="0" err="1">
                <a:solidFill>
                  <a:srgbClr val="999999"/>
                </a:solidFill>
                <a:latin typeface="fira sans" panose="020B0503050000020004" pitchFamily="34" charset="0"/>
              </a:rPr>
              <a:t>organisations</a:t>
            </a:r>
            <a:r>
              <a:rPr lang="en-US" sz="2000" dirty="0">
                <a:solidFill>
                  <a:srgbClr val="999999"/>
                </a:solidFill>
                <a:latin typeface="fira sans" panose="020B0503050000020004" pitchFamily="34" charset="0"/>
              </a:rPr>
              <a:t>.</a:t>
            </a:r>
            <a:br>
              <a:rPr lang="en-US" sz="2000" b="0" i="0" dirty="0">
                <a:solidFill>
                  <a:srgbClr val="999999"/>
                </a:solidFill>
                <a:effectLst/>
                <a:latin typeface="fira sans" panose="020B0503050000020004" pitchFamily="34" charset="0"/>
              </a:rPr>
            </a:br>
            <a:endParaRPr lang="en-US" sz="2000" b="0" i="0" dirty="0">
              <a:solidFill>
                <a:srgbClr val="999999"/>
              </a:solidFill>
              <a:effectLst/>
              <a:latin typeface="fira sans" panose="020B0503050000020004" pitchFamily="34" charset="0"/>
            </a:endParaRPr>
          </a:p>
          <a:p>
            <a:pPr algn="l"/>
            <a:r>
              <a:rPr lang="en-US" sz="2000" b="0" i="0" dirty="0">
                <a:solidFill>
                  <a:srgbClr val="999999"/>
                </a:solidFill>
                <a:effectLst/>
                <a:latin typeface="fira sans" panose="020B0503050000020004" pitchFamily="34" charset="0"/>
              </a:rPr>
              <a:t>The National Plan shall include measures for preventing and mitigating disasters and their effects, integrating mitigation measures in development plans, and preparedness and capacity building to respond to any threatening or dangerous disaster; and the roles and responsibilities of different ministries or departments of the government of India.</a:t>
            </a:r>
          </a:p>
        </p:txBody>
      </p:sp>
    </p:spTree>
    <p:extLst>
      <p:ext uri="{BB962C8B-B14F-4D97-AF65-F5344CB8AC3E}">
        <p14:creationId xmlns:p14="http://schemas.microsoft.com/office/powerpoint/2010/main" val="4131366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DB87B8-0B0D-2273-55FA-FD5E5900FD62}"/>
              </a:ext>
            </a:extLst>
          </p:cNvPr>
          <p:cNvSpPr txBox="1"/>
          <p:nvPr/>
        </p:nvSpPr>
        <p:spPr>
          <a:xfrm>
            <a:off x="1651000" y="533401"/>
            <a:ext cx="7497572" cy="6247864"/>
          </a:xfrm>
          <a:prstGeom prst="rect">
            <a:avLst/>
          </a:prstGeom>
          <a:noFill/>
        </p:spPr>
        <p:txBody>
          <a:bodyPr wrap="square">
            <a:spAutoFit/>
          </a:bodyPr>
          <a:lstStyle/>
          <a:p>
            <a:pPr algn="l">
              <a:buFont typeface="+mj-lt"/>
              <a:buAutoNum type="arabicPeriod"/>
            </a:pPr>
            <a:r>
              <a:rPr lang="en-US" sz="2000" b="1" i="0" dirty="0">
                <a:solidFill>
                  <a:srgbClr val="999999"/>
                </a:solidFill>
                <a:effectLst/>
                <a:latin typeface="fira sans" panose="020B0503050000020004" pitchFamily="34" charset="0"/>
              </a:rPr>
              <a:t>What are the minimum standards of relief to be provided to persons affected by a disaster?</a:t>
            </a:r>
          </a:p>
          <a:p>
            <a:pPr algn="l">
              <a:buFont typeface="+mj-lt"/>
              <a:buAutoNum type="arabicPeriod"/>
            </a:pPr>
            <a:endParaRPr lang="en-US" sz="2000" b="0" i="0" dirty="0">
              <a:solidFill>
                <a:srgbClr val="999999"/>
              </a:solidFill>
              <a:effectLst/>
              <a:latin typeface="fira sans" panose="020B0503050000020004" pitchFamily="34" charset="0"/>
            </a:endParaRPr>
          </a:p>
          <a:p>
            <a:pPr algn="l"/>
            <a:r>
              <a:rPr lang="en-US" sz="2000" b="0" i="0" dirty="0">
                <a:solidFill>
                  <a:srgbClr val="999999"/>
                </a:solidFill>
                <a:effectLst/>
                <a:latin typeface="fira sans" panose="020B0503050000020004" pitchFamily="34" charset="0"/>
              </a:rPr>
              <a:t>The minimum standards of relief include shelter, food, drinking water, medical cover and sanitation in relief camps; special provisions for widows and orphans; assistance on account of loss of life and damage to houses, and for restoration of means of livelihood; and such other relief as may be necessary.</a:t>
            </a:r>
          </a:p>
          <a:p>
            <a:pPr algn="l"/>
            <a:br>
              <a:rPr lang="en-US" sz="2000" b="0" i="0" dirty="0">
                <a:solidFill>
                  <a:srgbClr val="999999"/>
                </a:solidFill>
                <a:effectLst/>
                <a:latin typeface="fira sans" panose="020B0503050000020004" pitchFamily="34" charset="0"/>
              </a:rPr>
            </a:br>
            <a:r>
              <a:rPr lang="en-US" sz="2000" b="0" i="0" dirty="0">
                <a:solidFill>
                  <a:srgbClr val="999999"/>
                </a:solidFill>
                <a:effectLst/>
                <a:latin typeface="fira sans" panose="020B0503050000020004" pitchFamily="34" charset="0"/>
              </a:rPr>
              <a:t>In cases of disasters of severe magnitude, the NDMA may recommend the repayment of loans or granting fresh loans to persons affected by disasters.</a:t>
            </a:r>
          </a:p>
          <a:p>
            <a:pPr algn="l"/>
            <a:br>
              <a:rPr lang="en-US" sz="2000" b="0" i="0" dirty="0">
                <a:solidFill>
                  <a:srgbClr val="999999"/>
                </a:solidFill>
                <a:effectLst/>
                <a:latin typeface="fira sans" panose="020B0503050000020004" pitchFamily="34" charset="0"/>
              </a:rPr>
            </a:br>
            <a:endParaRPr lang="en-US" sz="2000" b="0" i="0" dirty="0">
              <a:solidFill>
                <a:srgbClr val="999999"/>
              </a:solidFill>
              <a:effectLst/>
              <a:latin typeface="fira sans" panose="020B0503050000020004" pitchFamily="34" charset="0"/>
            </a:endParaRPr>
          </a:p>
          <a:p>
            <a:pPr algn="l"/>
            <a:r>
              <a:rPr lang="en-US" sz="2000" b="0" i="0" dirty="0">
                <a:solidFill>
                  <a:srgbClr val="999999"/>
                </a:solidFill>
                <a:effectLst/>
                <a:latin typeface="fira sans" panose="020B0503050000020004" pitchFamily="34" charset="0"/>
              </a:rPr>
              <a:t>There shall be no discrimination on grounds of gender, caste, community, descent, or religion while providing such compensation.</a:t>
            </a:r>
          </a:p>
          <a:p>
            <a:br>
              <a:rPr lang="en-US" sz="2000" b="0" i="0" dirty="0">
                <a:solidFill>
                  <a:srgbClr val="999999"/>
                </a:solidFill>
                <a:effectLst/>
                <a:latin typeface="fira sans" panose="020B0503050000020004" pitchFamily="34" charset="0"/>
              </a:rPr>
            </a:br>
            <a:endParaRPr lang="en-IN" sz="2000" dirty="0"/>
          </a:p>
        </p:txBody>
      </p:sp>
    </p:spTree>
    <p:extLst>
      <p:ext uri="{BB962C8B-B14F-4D97-AF65-F5344CB8AC3E}">
        <p14:creationId xmlns:p14="http://schemas.microsoft.com/office/powerpoint/2010/main" val="2958649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2E96C5-44E2-009A-09C0-1656ADDD311A}"/>
              </a:ext>
            </a:extLst>
          </p:cNvPr>
          <p:cNvSpPr txBox="1"/>
          <p:nvPr/>
        </p:nvSpPr>
        <p:spPr>
          <a:xfrm>
            <a:off x="938463" y="685801"/>
            <a:ext cx="8210109" cy="4708981"/>
          </a:xfrm>
          <a:prstGeom prst="rect">
            <a:avLst/>
          </a:prstGeom>
          <a:noFill/>
        </p:spPr>
        <p:txBody>
          <a:bodyPr wrap="square">
            <a:spAutoFit/>
          </a:bodyPr>
          <a:lstStyle/>
          <a:p>
            <a:pPr algn="l">
              <a:buFont typeface="+mj-lt"/>
              <a:buAutoNum type="arabicPeriod"/>
            </a:pPr>
            <a:r>
              <a:rPr lang="en-US" sz="2000" b="1" i="0" dirty="0">
                <a:solidFill>
                  <a:srgbClr val="999999"/>
                </a:solidFill>
                <a:effectLst/>
                <a:latin typeface="fira sans" panose="020B0503050000020004" pitchFamily="34" charset="0"/>
              </a:rPr>
              <a:t>How are funds for disaster management to be allocated? </a:t>
            </a:r>
            <a:endParaRPr lang="en-US" sz="2000" b="0" i="0" dirty="0">
              <a:solidFill>
                <a:srgbClr val="999999"/>
              </a:solidFill>
              <a:effectLst/>
              <a:latin typeface="fira sans" panose="020B0503050000020004" pitchFamily="34" charset="0"/>
            </a:endParaRPr>
          </a:p>
          <a:p>
            <a:pPr algn="l">
              <a:buFont typeface="+mj-lt"/>
              <a:buAutoNum type="arabicPeriod"/>
            </a:pPr>
            <a:r>
              <a:rPr lang="en-US" sz="2000" b="0" i="0" dirty="0">
                <a:solidFill>
                  <a:srgbClr val="999999"/>
                </a:solidFill>
                <a:effectLst/>
                <a:latin typeface="fira sans" panose="020B0503050000020004" pitchFamily="34" charset="0"/>
              </a:rPr>
              <a:t>The central government may constitute a National Disaster Response Fund to meet expenses for any threatening disaster situation or disaster.</a:t>
            </a:r>
          </a:p>
          <a:p>
            <a:pPr algn="l">
              <a:buFont typeface="+mj-lt"/>
              <a:buAutoNum type="arabicPeriod"/>
            </a:pPr>
            <a:endParaRPr lang="en-US" sz="2000" b="0" i="0" dirty="0">
              <a:solidFill>
                <a:srgbClr val="999999"/>
              </a:solidFill>
              <a:effectLst/>
              <a:latin typeface="fira sans" panose="020B0503050000020004" pitchFamily="34" charset="0"/>
            </a:endParaRPr>
          </a:p>
          <a:p>
            <a:pPr algn="l">
              <a:buFont typeface="+mj-lt"/>
              <a:buAutoNum type="arabicPeriod"/>
            </a:pPr>
            <a:r>
              <a:rPr lang="en-US" sz="2000" b="0" i="0" dirty="0">
                <a:solidFill>
                  <a:srgbClr val="999999"/>
                </a:solidFill>
                <a:effectLst/>
                <a:latin typeface="fira sans" panose="020B0503050000020004" pitchFamily="34" charset="0"/>
              </a:rPr>
              <a:t> The fund shall include an amount provided by the central government as well as grants by persons or institutions. The fund shall be made available to the NEC to meet the expenses for any emergency response, relief or rehabilitation. </a:t>
            </a:r>
          </a:p>
          <a:p>
            <a:pPr algn="l"/>
            <a:br>
              <a:rPr lang="en-US" sz="2000" b="0" i="0" dirty="0">
                <a:solidFill>
                  <a:srgbClr val="999999"/>
                </a:solidFill>
                <a:effectLst/>
                <a:latin typeface="fira sans" panose="020B0503050000020004" pitchFamily="34" charset="0"/>
              </a:rPr>
            </a:br>
            <a:endParaRPr lang="en-US" sz="2000" b="0" i="0" dirty="0">
              <a:solidFill>
                <a:srgbClr val="999999"/>
              </a:solidFill>
              <a:effectLst/>
              <a:latin typeface="fira sans" panose="020B0503050000020004" pitchFamily="34" charset="0"/>
            </a:endParaRPr>
          </a:p>
          <a:p>
            <a:pPr algn="l"/>
            <a:r>
              <a:rPr lang="en-US" sz="2000" b="0" i="0" dirty="0">
                <a:solidFill>
                  <a:srgbClr val="999999"/>
                </a:solidFill>
                <a:effectLst/>
                <a:latin typeface="fira sans" panose="020B0503050000020004" pitchFamily="34" charset="0"/>
              </a:rPr>
              <a:t>3State and district authorities shall constitute the State Disaster Response Fund and District Disaster Response Fund, respectively.</a:t>
            </a:r>
          </a:p>
          <a:p>
            <a:br>
              <a:rPr lang="en-US" sz="2000" b="0" i="0" dirty="0">
                <a:solidFill>
                  <a:srgbClr val="999999"/>
                </a:solidFill>
                <a:effectLst/>
                <a:latin typeface="fira sans" panose="020B0503050000020004" pitchFamily="34" charset="0"/>
              </a:rPr>
            </a:br>
            <a:endParaRPr lang="en-IN" sz="2000" dirty="0"/>
          </a:p>
        </p:txBody>
      </p:sp>
    </p:spTree>
    <p:extLst>
      <p:ext uri="{BB962C8B-B14F-4D97-AF65-F5344CB8AC3E}">
        <p14:creationId xmlns:p14="http://schemas.microsoft.com/office/powerpoint/2010/main" val="1535316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940492-459E-7457-C0C5-AAD99AD8C2D2}"/>
              </a:ext>
            </a:extLst>
          </p:cNvPr>
          <p:cNvSpPr txBox="1"/>
          <p:nvPr/>
        </p:nvSpPr>
        <p:spPr>
          <a:xfrm>
            <a:off x="1528011" y="685801"/>
            <a:ext cx="7620561" cy="4247317"/>
          </a:xfrm>
          <a:prstGeom prst="rect">
            <a:avLst/>
          </a:prstGeom>
          <a:noFill/>
        </p:spPr>
        <p:txBody>
          <a:bodyPr wrap="square">
            <a:spAutoFit/>
          </a:bodyPr>
          <a:lstStyle/>
          <a:p>
            <a:pPr algn="l">
              <a:buFont typeface="+mj-lt"/>
              <a:buAutoNum type="arabicPeriod"/>
            </a:pPr>
            <a:r>
              <a:rPr lang="en-US" b="1" i="0" dirty="0">
                <a:solidFill>
                  <a:srgbClr val="999999"/>
                </a:solidFill>
                <a:effectLst/>
                <a:latin typeface="fira sans" panose="020B0503050000020004" pitchFamily="34" charset="0"/>
              </a:rPr>
              <a:t>What does the Act say about the requisition of the resources of any authority or persons at the time of disaster?</a:t>
            </a:r>
            <a:endParaRPr lang="en-US" b="0" i="0" dirty="0">
              <a:solidFill>
                <a:srgbClr val="999999"/>
              </a:solidFill>
              <a:effectLst/>
              <a:latin typeface="fira sans" panose="020B0503050000020004" pitchFamily="34" charset="0"/>
            </a:endParaRPr>
          </a:p>
          <a:p>
            <a:pPr algn="l">
              <a:buFont typeface="+mj-lt"/>
              <a:buAutoNum type="arabicPeriod"/>
            </a:pPr>
            <a:r>
              <a:rPr lang="en-US" b="0" i="0" dirty="0">
                <a:solidFill>
                  <a:srgbClr val="999999"/>
                </a:solidFill>
                <a:effectLst/>
                <a:latin typeface="fira sans" panose="020B0503050000020004" pitchFamily="34" charset="0"/>
              </a:rPr>
              <a:t>If it appears to the NDMA or its equivalent state and district authorities, or any officer authorized by them, that any resources, premises of vehicles – belonging to a person or authority – are needed or likely to be needed for the purpose of disaster management, they may requisition such resources by an order in writing.</a:t>
            </a:r>
          </a:p>
          <a:p>
            <a:pPr algn="l">
              <a:buFont typeface="+mj-lt"/>
              <a:buAutoNum type="arabicPeriod"/>
            </a:pPr>
            <a:endParaRPr lang="en-US" dirty="0">
              <a:solidFill>
                <a:srgbClr val="999999"/>
              </a:solidFill>
              <a:latin typeface="fira sans" panose="020B0503050000020004" pitchFamily="34" charset="0"/>
            </a:endParaRPr>
          </a:p>
          <a:p>
            <a:pPr algn="l">
              <a:buFont typeface="+mj-lt"/>
              <a:buAutoNum type="arabicPeriod"/>
            </a:pPr>
            <a:r>
              <a:rPr lang="en-US" b="0" i="0" dirty="0">
                <a:solidFill>
                  <a:srgbClr val="999999"/>
                </a:solidFill>
                <a:effectLst/>
                <a:latin typeface="fira sans" panose="020B0503050000020004" pitchFamily="34" charset="0"/>
              </a:rPr>
              <a:t> The period of requisition shall not extend beyond the period for which the resource, premises or vehicle is required. </a:t>
            </a:r>
            <a:br>
              <a:rPr lang="en-US" b="0" i="0" dirty="0">
                <a:solidFill>
                  <a:srgbClr val="999999"/>
                </a:solidFill>
                <a:effectLst/>
                <a:latin typeface="fira sans" panose="020B0503050000020004" pitchFamily="34" charset="0"/>
              </a:rPr>
            </a:br>
            <a:endParaRPr lang="en-US" b="0" i="0" dirty="0">
              <a:solidFill>
                <a:srgbClr val="999999"/>
              </a:solidFill>
              <a:effectLst/>
              <a:latin typeface="fira sans" panose="020B0503050000020004" pitchFamily="34" charset="0"/>
            </a:endParaRPr>
          </a:p>
          <a:p>
            <a:pPr algn="l"/>
            <a:r>
              <a:rPr lang="en-US" b="0" i="0" dirty="0">
                <a:solidFill>
                  <a:srgbClr val="999999"/>
                </a:solidFill>
                <a:effectLst/>
                <a:latin typeface="fira sans" panose="020B0503050000020004" pitchFamily="34" charset="0"/>
              </a:rPr>
              <a:t>Here, ‘resource’ includes men and material resource; ‘premises’ means any land, building or part of building, including a hut, shed, or any other structure; ‘vehicle’ refers to any vehicle used or capable of being used for transport, propelled by mechanical power or otherwise.</a:t>
            </a:r>
          </a:p>
        </p:txBody>
      </p:sp>
    </p:spTree>
    <p:extLst>
      <p:ext uri="{BB962C8B-B14F-4D97-AF65-F5344CB8AC3E}">
        <p14:creationId xmlns:p14="http://schemas.microsoft.com/office/powerpoint/2010/main" val="1268209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9107A0-90DC-C3A4-14C3-F7EAB5AE9119}"/>
              </a:ext>
            </a:extLst>
          </p:cNvPr>
          <p:cNvSpPr txBox="1"/>
          <p:nvPr/>
        </p:nvSpPr>
        <p:spPr>
          <a:xfrm>
            <a:off x="1780674" y="1034716"/>
            <a:ext cx="7369341" cy="3693319"/>
          </a:xfrm>
          <a:prstGeom prst="rect">
            <a:avLst/>
          </a:prstGeom>
          <a:noFill/>
        </p:spPr>
        <p:txBody>
          <a:bodyPr wrap="square">
            <a:spAutoFit/>
          </a:bodyPr>
          <a:lstStyle/>
          <a:p>
            <a:pPr algn="l"/>
            <a:r>
              <a:rPr lang="en-US" b="1" i="1" u="sng" dirty="0">
                <a:solidFill>
                  <a:srgbClr val="999999"/>
                </a:solidFill>
                <a:effectLst/>
                <a:latin typeface="fira sans" panose="020B0503050000020004" pitchFamily="34" charset="0"/>
              </a:rPr>
              <a:t>What does this Act list as offences and penalties?</a:t>
            </a:r>
          </a:p>
          <a:p>
            <a:pPr algn="l"/>
            <a:endParaRPr lang="en-US" b="1" i="1" u="sng" dirty="0">
              <a:solidFill>
                <a:srgbClr val="999999"/>
              </a:solidFill>
              <a:effectLst/>
              <a:latin typeface="fira sans" panose="020B0503050000020004" pitchFamily="34" charset="0"/>
            </a:endParaRPr>
          </a:p>
          <a:p>
            <a:pPr algn="l"/>
            <a:r>
              <a:rPr lang="en-US" b="1" i="1" u="sng" dirty="0">
                <a:solidFill>
                  <a:srgbClr val="999999"/>
                </a:solidFill>
                <a:effectLst/>
                <a:latin typeface="fira sans" panose="020B0503050000020004" pitchFamily="34" charset="0"/>
              </a:rPr>
              <a:t>The Act states that whoever – without reasonable cause – obstructs an officer or employee of the central or state government, or a person </a:t>
            </a:r>
            <a:r>
              <a:rPr lang="en-US" b="1" i="1" u="sng" dirty="0" err="1">
                <a:solidFill>
                  <a:srgbClr val="999999"/>
                </a:solidFill>
                <a:effectLst/>
                <a:latin typeface="fira sans" panose="020B0503050000020004" pitchFamily="34" charset="0"/>
              </a:rPr>
              <a:t>authorised</a:t>
            </a:r>
            <a:r>
              <a:rPr lang="en-US" b="1" i="1" u="sng" dirty="0">
                <a:solidFill>
                  <a:srgbClr val="999999"/>
                </a:solidFill>
                <a:effectLst/>
                <a:latin typeface="fira sans" panose="020B0503050000020004" pitchFamily="34" charset="0"/>
              </a:rPr>
              <a:t> by them to discharge of their functions under this Act, or refuses to comply with a direction given by or on behalf of the central or state government under this Act, shall be punishable with imprisonment for up to one year, or a fine, or both.</a:t>
            </a:r>
          </a:p>
          <a:p>
            <a:pPr algn="l"/>
            <a:endParaRPr lang="en-US" b="1" i="1" u="sng" dirty="0">
              <a:solidFill>
                <a:srgbClr val="999999"/>
              </a:solidFill>
              <a:effectLst/>
              <a:latin typeface="fira sans" panose="020B0503050000020004" pitchFamily="34" charset="0"/>
            </a:endParaRPr>
          </a:p>
          <a:p>
            <a:pPr algn="l"/>
            <a:r>
              <a:rPr lang="en-US" b="1" i="1" u="sng" dirty="0">
                <a:solidFill>
                  <a:srgbClr val="999999"/>
                </a:solidFill>
                <a:effectLst/>
                <a:latin typeface="fira sans" panose="020B0503050000020004" pitchFamily="34" charset="0"/>
              </a:rPr>
              <a:t> If such obstruction or refusal to comply results in the loss of lives or ‘imminent danger’, it shall be punishable with imprisonment of up to two years.</a:t>
            </a:r>
          </a:p>
        </p:txBody>
      </p:sp>
    </p:spTree>
    <p:extLst>
      <p:ext uri="{BB962C8B-B14F-4D97-AF65-F5344CB8AC3E}">
        <p14:creationId xmlns:p14="http://schemas.microsoft.com/office/powerpoint/2010/main" val="830476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9500-8350-6800-E672-22EC46069CED}"/>
              </a:ext>
            </a:extLst>
          </p:cNvPr>
          <p:cNvSpPr>
            <a:spLocks noGrp="1"/>
          </p:cNvSpPr>
          <p:nvPr>
            <p:ph type="title"/>
          </p:nvPr>
        </p:nvSpPr>
        <p:spPr/>
        <p:txBody>
          <a:bodyPr/>
          <a:lstStyle/>
          <a:p>
            <a:r>
              <a:rPr lang="en-US" dirty="0"/>
              <a:t>                THANK YOU</a:t>
            </a:r>
            <a:endParaRPr lang="en-IN" dirty="0"/>
          </a:p>
        </p:txBody>
      </p:sp>
    </p:spTree>
    <p:extLst>
      <p:ext uri="{BB962C8B-B14F-4D97-AF65-F5344CB8AC3E}">
        <p14:creationId xmlns:p14="http://schemas.microsoft.com/office/powerpoint/2010/main" val="7682878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29</TotalTime>
  <Words>778</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fira sans</vt:lpstr>
      <vt:lpstr>Trebuchet MS</vt:lpstr>
      <vt:lpstr>Wingdings 3</vt:lpstr>
      <vt:lpstr>Facet</vt:lpstr>
      <vt:lpstr>                                   NDMA  </vt:lpstr>
      <vt:lpstr>PowerPoint Presentation</vt:lpstr>
      <vt:lpstr>PowerPoint Presentation</vt:lpstr>
      <vt:lpstr>PowerPoint Presentation</vt:lpstr>
      <vt:lpstr>PowerPoint Presentation</vt:lpstr>
      <vt:lpstr>PowerPoint Presentation</vt:lpstr>
      <vt:lpstr>PowerPoint Presentation</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7</cp:revision>
  <dcterms:created xsi:type="dcterms:W3CDTF">2022-05-26T06:23:44Z</dcterms:created>
  <dcterms:modified xsi:type="dcterms:W3CDTF">2022-07-20T07:04:37Z</dcterms:modified>
</cp:coreProperties>
</file>